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notesMasterIdLst>
    <p:notesMasterId r:id="rId24"/>
  </p:notesMasterIdLst>
  <p:sldIdLst>
    <p:sldId id="256" r:id="rId2"/>
    <p:sldId id="257" r:id="rId3"/>
    <p:sldId id="284" r:id="rId4"/>
    <p:sldId id="285" r:id="rId5"/>
    <p:sldId id="282" r:id="rId6"/>
    <p:sldId id="268" r:id="rId7"/>
    <p:sldId id="269" r:id="rId8"/>
    <p:sldId id="266" r:id="rId9"/>
    <p:sldId id="262" r:id="rId10"/>
    <p:sldId id="270" r:id="rId11"/>
    <p:sldId id="283" r:id="rId12"/>
    <p:sldId id="273" r:id="rId13"/>
    <p:sldId id="260" r:id="rId14"/>
    <p:sldId id="272" r:id="rId15"/>
    <p:sldId id="261" r:id="rId16"/>
    <p:sldId id="274" r:id="rId17"/>
    <p:sldId id="275" r:id="rId18"/>
    <p:sldId id="276" r:id="rId19"/>
    <p:sldId id="277" r:id="rId20"/>
    <p:sldId id="278" r:id="rId21"/>
    <p:sldId id="280" r:id="rId22"/>
    <p:sldId id="281" r:id="rId2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83" autoAdjust="0"/>
  </p:normalViewPr>
  <p:slideViewPr>
    <p:cSldViewPr snapToGrid="0">
      <p:cViewPr varScale="1">
        <p:scale>
          <a:sx n="107" d="100"/>
          <a:sy n="107" d="100"/>
        </p:scale>
        <p:origin x="750" y="-8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6-4A0B-8FE0-3E8E520B56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6-4A0B-8FE0-3E8E520B56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A6-4A0B-8FE0-3E8E520B5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8962288"/>
        <c:axId val="1638962768"/>
      </c:barChart>
      <c:catAx>
        <c:axId val="163896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962768"/>
        <c:crosses val="autoZero"/>
        <c:auto val="1"/>
        <c:lblAlgn val="ctr"/>
        <c:lblOffset val="100"/>
        <c:noMultiLvlLbl val="0"/>
      </c:catAx>
      <c:valAx>
        <c:axId val="163896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96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C0856-D764-4468-ABDC-20D71E11C203}" type="datetimeFigureOut">
              <a:rPr lang="en-US" smtClean="0"/>
              <a:t>18-Apr-26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240FE-3F81-4561-BFB0-9D08F1C3A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240FE-3F81-4561-BFB0-9D08F1C3AE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38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207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0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89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3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140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99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6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0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64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77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10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64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50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76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82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7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18-Apr-26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28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833C-7790-ED09-007F-3155F6956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5636" y="0"/>
            <a:ext cx="9317541" cy="2015515"/>
          </a:xfrm>
        </p:spPr>
        <p:txBody>
          <a:bodyPr>
            <a:noAutofit/>
          </a:bodyPr>
          <a:lstStyle/>
          <a:p>
            <a:pPr algn="ctr"/>
            <a:r>
              <a:rPr lang="ar-EG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التصور الإستراتيجي لمجلس الأمناء</a:t>
            </a:r>
            <a:br>
              <a:rPr lang="en-US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مدينة دمياط الجديدة</a:t>
            </a:r>
            <a:endParaRPr lang="en-US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D5900-7033-9BD0-7BBE-24217EC3F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886" y="2099387"/>
            <a:ext cx="7044612" cy="35083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323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3079F7-98C0-7434-1C92-1A2A61950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8794" y="120818"/>
            <a:ext cx="9601200" cy="6288832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endParaRPr lang="ar-EG" sz="63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ar-EG" sz="63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63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المشاركة المجتمعية و التنمية المستدامة محركنا نحو تنمية جودة الحياة في مدينتنا</a:t>
            </a:r>
            <a:endParaRPr lang="ar-EG" sz="51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rtl="1">
              <a:buNone/>
            </a:pPr>
            <a:endParaRPr lang="ar-EG" sz="3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rtl="1">
              <a:buNone/>
            </a:pPr>
            <a:r>
              <a:rPr lang="en-US" sz="3000" dirty="0">
                <a:latin typeface="Andalus" panose="02020603050405020304" pitchFamily="18" charset="-78"/>
                <a:cs typeface="Andalus" panose="02020603050405020304" pitchFamily="18" charset="-78"/>
              </a:rPr>
              <a:t>Community engagement and sustainable development are our driving forces towards improving the quality of life in our city.</a:t>
            </a:r>
            <a:endParaRPr lang="en-US" sz="3500" b="1" dirty="0">
              <a:latin typeface="Aptos Narrow" panose="020B0004020202020204" pitchFamily="34" charset="0"/>
              <a:cs typeface="Aldhabi" panose="01000000000000000000" pitchFamily="2" charset="-78"/>
            </a:endParaRPr>
          </a:p>
          <a:p>
            <a:pPr marL="0" indent="0">
              <a:buNone/>
            </a:pPr>
            <a:endParaRPr lang="ar-E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ibbon: Tilted Up 5">
            <a:extLst>
              <a:ext uri="{FF2B5EF4-FFF2-40B4-BE49-F238E27FC236}">
                <a16:creationId xmlns:a16="http://schemas.microsoft.com/office/drawing/2014/main" id="{B01DCC5E-F28F-14CB-20F0-72F60A660CE9}"/>
              </a:ext>
            </a:extLst>
          </p:cNvPr>
          <p:cNvSpPr/>
          <p:nvPr/>
        </p:nvSpPr>
        <p:spPr>
          <a:xfrm>
            <a:off x="7460480" y="120818"/>
            <a:ext cx="4478637" cy="1460154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63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الـــرؤيـــة</a:t>
            </a:r>
            <a:endParaRPr lang="en-US" sz="6300" b="1" dirty="0">
              <a:solidFill>
                <a:schemeClr val="bg1"/>
              </a:solidFill>
              <a:latin typeface="Stencil" panose="040409050D0802020404" pitchFamily="82" charset="0"/>
              <a:cs typeface="Arabic Typesetting" panose="03020402040406030203" pitchFamily="66" charset="-78"/>
            </a:endParaRPr>
          </a:p>
        </p:txBody>
      </p:sp>
      <p:sp>
        <p:nvSpPr>
          <p:cNvPr id="7" name="Ribbon: Tilted Up 6">
            <a:extLst>
              <a:ext uri="{FF2B5EF4-FFF2-40B4-BE49-F238E27FC236}">
                <a16:creationId xmlns:a16="http://schemas.microsoft.com/office/drawing/2014/main" id="{254DDABC-AE69-2F84-E33F-EA08745B8861}"/>
              </a:ext>
            </a:extLst>
          </p:cNvPr>
          <p:cNvSpPr/>
          <p:nvPr/>
        </p:nvSpPr>
        <p:spPr>
          <a:xfrm>
            <a:off x="1269834" y="3429000"/>
            <a:ext cx="3982340" cy="1085316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373122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03652-C319-B5EE-6ED9-C4D5169EC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05099"/>
            <a:ext cx="10018713" cy="5586101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buNone/>
            </a:pPr>
            <a:endParaRPr lang="ar-EG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ar-EG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4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ركائز أعمالنا تبدء من تطوير جودة الحياة في مدينتنا و ذلك بتبني اقتراحات المواطنين بالتعاون المستمر مع الأجهزة التنفيذية لتحقيق التوازن بين التطوير العمراني و البيئي و الاجتماعي</a:t>
            </a:r>
          </a:p>
          <a:p>
            <a:pPr marL="0" indent="0" algn="r" rtl="1">
              <a:buNone/>
            </a:pPr>
            <a:endParaRPr lang="ar-EG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The pillars of our work start with improving the quality of life in our city by adopting citizens' suggestions in continuous cooperation with executive agencies to achieve a balance between urban, environmental, and social development.</a:t>
            </a:r>
            <a:endParaRPr lang="en-US" dirty="0"/>
          </a:p>
        </p:txBody>
      </p:sp>
      <p:sp>
        <p:nvSpPr>
          <p:cNvPr id="4" name="Ribbon: Tilted Up 3">
            <a:extLst>
              <a:ext uri="{FF2B5EF4-FFF2-40B4-BE49-F238E27FC236}">
                <a16:creationId xmlns:a16="http://schemas.microsoft.com/office/drawing/2014/main" id="{DF7754E8-6510-66FD-1D74-E59A8A5376EF}"/>
              </a:ext>
            </a:extLst>
          </p:cNvPr>
          <p:cNvSpPr/>
          <p:nvPr/>
        </p:nvSpPr>
        <p:spPr>
          <a:xfrm>
            <a:off x="7939044" y="316193"/>
            <a:ext cx="3498078" cy="1307507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63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الرسالة</a:t>
            </a:r>
          </a:p>
        </p:txBody>
      </p:sp>
      <p:sp>
        <p:nvSpPr>
          <p:cNvPr id="5" name="Ribbon: Tilted Up 4">
            <a:extLst>
              <a:ext uri="{FF2B5EF4-FFF2-40B4-BE49-F238E27FC236}">
                <a16:creationId xmlns:a16="http://schemas.microsoft.com/office/drawing/2014/main" id="{ED9AAE01-6FC0-8C3D-41D9-712B5DE0ACD3}"/>
              </a:ext>
            </a:extLst>
          </p:cNvPr>
          <p:cNvSpPr/>
          <p:nvPr/>
        </p:nvSpPr>
        <p:spPr>
          <a:xfrm>
            <a:off x="1664099" y="3429000"/>
            <a:ext cx="3367044" cy="999857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Mission</a:t>
            </a:r>
            <a:endParaRPr lang="ar-EG" sz="3600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472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9B52D5-7C9E-947F-E07C-C5039F769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236" y="119642"/>
            <a:ext cx="3629113" cy="1102407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ar-EG" sz="63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الأهداف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514277-5481-E018-0067-8C68243A5DBA}"/>
              </a:ext>
            </a:extLst>
          </p:cNvPr>
          <p:cNvSpPr txBox="1"/>
          <p:nvPr/>
        </p:nvSpPr>
        <p:spPr>
          <a:xfrm>
            <a:off x="5715000" y="1107608"/>
            <a:ext cx="6097424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endParaRPr lang="ar-EG" sz="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المحور التنموي و الخدمي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المحور البيئي و الجمالي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المحور الاقتصادي و </a:t>
            </a:r>
            <a:r>
              <a:rPr lang="ar-EG" sz="3600" b="1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الإستثماري</a:t>
            </a: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محور التواصل المجتمعي</a:t>
            </a:r>
            <a:endParaRPr lang="ar-EG" sz="4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B79941-A169-FE1D-449C-63B5B9A01539}"/>
              </a:ext>
            </a:extLst>
          </p:cNvPr>
          <p:cNvSpPr txBox="1"/>
          <p:nvPr/>
        </p:nvSpPr>
        <p:spPr>
          <a:xfrm>
            <a:off x="1698477" y="4211118"/>
            <a:ext cx="609742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The developmental and service-oriented axis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The environmental and aesthetic axis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The economic and investment axis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The community engagement axis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5C71CA82-0C5A-E9E6-91AD-00FC980D0E81}"/>
              </a:ext>
            </a:extLst>
          </p:cNvPr>
          <p:cNvSpPr txBox="1">
            <a:spLocks/>
          </p:cNvSpPr>
          <p:nvPr/>
        </p:nvSpPr>
        <p:spPr>
          <a:xfrm>
            <a:off x="1553908" y="2961292"/>
            <a:ext cx="3629113" cy="1102407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/>
              <a:t>Goals</a:t>
            </a:r>
            <a:endParaRPr lang="ar-EG" sz="4800" dirty="0"/>
          </a:p>
        </p:txBody>
      </p:sp>
    </p:spTree>
    <p:extLst>
      <p:ext uri="{BB962C8B-B14F-4D97-AF65-F5344CB8AC3E}">
        <p14:creationId xmlns:p14="http://schemas.microsoft.com/office/powerpoint/2010/main" val="403791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02D696-D58B-982F-92A5-CB8D397C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741206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3CBAD-0C55-748D-3DD0-F3661A826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3090" y="3047998"/>
            <a:ext cx="4904509" cy="3124201"/>
          </a:xfrm>
        </p:spPr>
        <p:txBody>
          <a:bodyPr>
            <a:noAutofit/>
          </a:bodyPr>
          <a:lstStyle/>
          <a:p>
            <a:pPr marL="0" indent="0" algn="l">
              <a:buClr>
                <a:srgbClr val="30ACEC">
                  <a:lumMod val="75000"/>
                </a:srgbClr>
              </a:buClr>
              <a:buNone/>
              <a:defRPr/>
            </a:pPr>
            <a:endParaRPr lang="ar-EG" sz="7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endParaRPr lang="ar-EG" sz="7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l">
              <a:buClr>
                <a:srgbClr val="30ACEC">
                  <a:lumMod val="75000"/>
                </a:srgbClr>
              </a:buClr>
              <a:buNone/>
              <a:defRPr/>
            </a:pPr>
            <a:r>
              <a:rPr lang="ar-EG" sz="7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l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endParaRPr lang="ar-EG" sz="7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en-US" sz="3200" b="1" dirty="0">
                <a:latin typeface="Andalus" panose="02020603050405020304" pitchFamily="18" charset="-78"/>
                <a:cs typeface="Andalus" panose="02020603050405020304" pitchFamily="18" charset="-78"/>
              </a:rPr>
              <a:t>First</a:t>
            </a:r>
            <a:r>
              <a:rPr lang="ar-EG" sz="32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en-US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Quality of Life Improvement </a:t>
            </a: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Second:</a:t>
            </a:r>
            <a:r>
              <a:rPr lang="ar-EG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Sustainable Development</a:t>
            </a: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Third :</a:t>
            </a:r>
            <a:r>
              <a:rPr lang="en-US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Investment and Domestic Economic Support </a:t>
            </a: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Fourth</a:t>
            </a:r>
            <a:r>
              <a:rPr lang="ar-EG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en-US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Digital Transformation </a:t>
            </a: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Fifth :</a:t>
            </a:r>
            <a:r>
              <a:rPr lang="en-US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Community Participation</a:t>
            </a: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l">
              <a:buNone/>
            </a:pPr>
            <a:endParaRPr lang="ar-EG" sz="1000" b="1" u="sng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 algn="r" rtl="1">
              <a:buNone/>
            </a:pPr>
            <a:endParaRPr lang="ar-EG" sz="800" b="1" cap="all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endParaRPr lang="ar-EG" sz="9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ar-EG" sz="1000" b="1" cap="all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en-US" sz="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E5B8ED-3D9B-C452-7EF6-1EE4B4DB2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3667" y="2936969"/>
            <a:ext cx="5466630" cy="3124200"/>
          </a:xfrm>
        </p:spPr>
        <p:txBody>
          <a:bodyPr>
            <a:normAutofit fontScale="25000" lnSpcReduction="20000"/>
          </a:bodyPr>
          <a:lstStyle/>
          <a:p>
            <a:pPr marL="285750" marR="0" lvl="0" indent="-285750" algn="r" defTabSz="4572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r>
              <a:rPr lang="ar-EG" sz="16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أولا : محور تحسين جودة الحياة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16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ثانيا : محور التنمية المستدامة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16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ثالثا : لمحور الاستثمار و دعم الاقتصاد المحلي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16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رابعا: محور التحول الرقمي</a:t>
            </a:r>
          </a:p>
          <a:p>
            <a:pPr algn="r" rtl="1">
              <a:buClr>
                <a:srgbClr val="30ACEC">
                  <a:lumMod val="75000"/>
                </a:srgbClr>
              </a:buClr>
              <a:buFont typeface="Wingdings" panose="05000000000000000000" pitchFamily="2" charset="2"/>
              <a:buChar char="Ø"/>
              <a:defRPr/>
            </a:pPr>
            <a:r>
              <a:rPr lang="ar-EG" sz="16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خامسا :حور المشاركة المجتمعية</a:t>
            </a:r>
          </a:p>
          <a:p>
            <a:endParaRPr lang="en-US" dirty="0"/>
          </a:p>
        </p:txBody>
      </p:sp>
      <p:sp>
        <p:nvSpPr>
          <p:cNvPr id="2" name="Ribbon: Tilted Up 1">
            <a:extLst>
              <a:ext uri="{FF2B5EF4-FFF2-40B4-BE49-F238E27FC236}">
                <a16:creationId xmlns:a16="http://schemas.microsoft.com/office/drawing/2014/main" id="{DBA131B3-BC1D-88CC-E14D-63CCC70F74C4}"/>
              </a:ext>
            </a:extLst>
          </p:cNvPr>
          <p:cNvSpPr/>
          <p:nvPr/>
        </p:nvSpPr>
        <p:spPr>
          <a:xfrm>
            <a:off x="1817408" y="769121"/>
            <a:ext cx="9058542" cy="1573854"/>
          </a:xfrm>
          <a:prstGeom prst="ribbon2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2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المحاور الإستراتيجية (2026-2031 )</a:t>
            </a:r>
            <a:br>
              <a:rPr lang="ar-EG" sz="20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</a:br>
            <a:r>
              <a:rPr lang="en-US" sz="24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Strategic Objectives (2026–2031</a:t>
            </a:r>
            <a:r>
              <a:rPr lang="en-US" sz="24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)</a:t>
            </a:r>
            <a:br>
              <a:rPr lang="en-US" sz="24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</a:br>
            <a:endParaRPr lang="en-US" sz="2000" b="1" dirty="0">
              <a:solidFill>
                <a:schemeClr val="bg1"/>
              </a:solidFill>
              <a:latin typeface="Stencil" panose="040409050D0802020404" pitchFamily="82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480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CA388-9236-778B-2F9A-0039E01028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49693" y="1691747"/>
            <a:ext cx="4895055" cy="3124201"/>
          </a:xfrm>
        </p:spPr>
        <p:txBody>
          <a:bodyPr>
            <a:normAutofit fontScale="25000" lnSpcReduction="20000"/>
          </a:bodyPr>
          <a:lstStyle/>
          <a:p>
            <a:pPr algn="r" rtl="1">
              <a:buFont typeface="Wingdings" panose="05000000000000000000" pitchFamily="2" charset="2"/>
              <a:buChar char="Ø"/>
            </a:pPr>
            <a:r>
              <a:rPr lang="ar-EG" sz="12800" b="1" u="sng" dirty="0">
                <a:latin typeface="Sitka Subheading" panose="02000505000000020004" pitchFamily="2" charset="0"/>
                <a:cs typeface="DecoType Naskh Special" panose="02010000000000000000" pitchFamily="2" charset="-78"/>
              </a:rPr>
              <a:t>أولا :محور تحسين جودة الحياة</a:t>
            </a:r>
          </a:p>
          <a:p>
            <a:pPr algn="r" rtl="1"/>
            <a:r>
              <a:rPr lang="ar-EG" sz="6400" b="1" dirty="0">
                <a:latin typeface="Arial" panose="020B0604020202020204" pitchFamily="34" charset="0"/>
                <a:cs typeface="Arial" panose="020B0604020202020204" pitchFamily="34" charset="0"/>
              </a:rPr>
              <a:t>الهدف </a:t>
            </a:r>
            <a:r>
              <a:rPr lang="ar-EG" sz="72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ar-EG" sz="11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رفع مستوي رضا السكان إلي 90% بحلول 2031</a:t>
            </a:r>
            <a:endParaRPr lang="ar-EG" sz="144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8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تطوير حدائق الممشى السياحي و منطقة الشاطئ 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رفع مستوي الإنارة الذكية في الشوارع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مبادرة "حي نظيف- مدينة أجمل"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4- </a:t>
            </a: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إنشاء تطبيق لتلقي شكاوي السكان و مقترحاتهم و متابعتها</a:t>
            </a:r>
            <a:endParaRPr lang="ar-EG" sz="12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1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مؤشرات قياس الأداء :</a:t>
            </a:r>
          </a:p>
          <a:p>
            <a:pPr marL="0" indent="0" algn="r" rtl="1">
              <a:buNone/>
            </a:pPr>
            <a:r>
              <a:rPr lang="ar-EG" sz="8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نسبة رضا السكان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زمن الاستجابة للشكاوي 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عدد المساحات الخضراء للفرد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7EA1E2-4C05-22F6-1340-F06A3109E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06879" y="1590438"/>
            <a:ext cx="4895055" cy="2732587"/>
          </a:xfrm>
        </p:spPr>
        <p:txBody>
          <a:bodyPr>
            <a:normAutofit fontScale="25000" lnSpcReduction="20000"/>
          </a:bodyPr>
          <a:lstStyle/>
          <a:p>
            <a:endParaRPr lang="en-US" sz="7200" b="1" u="sng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96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First</a:t>
            </a:r>
            <a:r>
              <a:rPr lang="ar-EG" sz="96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9600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en-US" sz="96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Quality of Life Improvement</a:t>
            </a:r>
            <a:r>
              <a:rPr lang="en-US" sz="240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r>
              <a:rPr lang="en-US" sz="11200" b="1" dirty="0">
                <a:latin typeface="Andalus" panose="02020603050405020304" pitchFamily="18" charset="-78"/>
                <a:cs typeface="Andalus" panose="02020603050405020304" pitchFamily="18" charset="-78"/>
              </a:rPr>
              <a:t>Goal</a:t>
            </a:r>
            <a:r>
              <a:rPr lang="en-US" sz="11200" b="1" u="sng" dirty="0"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11200" dirty="0">
                <a:latin typeface="Andalus" panose="02020603050405020304" pitchFamily="18" charset="-78"/>
                <a:cs typeface="Andalus" panose="02020603050405020304" pitchFamily="18" charset="-78"/>
              </a:rPr>
              <a:t>Raise the level of citizen satisfaction to 90% by 2031</a:t>
            </a:r>
            <a:endParaRPr lang="ar-EG" sz="192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Developing the tourist promenade parks and the beach area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Raising the level of smart street lighting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“Clean Neighborhood – More Beautiful City” initiative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Creating an application to receive residents’ complaints and suggestions and follow up on them</a:t>
            </a:r>
          </a:p>
          <a:p>
            <a:pPr>
              <a:lnSpc>
                <a:spcPct val="114000"/>
              </a:lnSpc>
            </a:pPr>
            <a:r>
              <a:rPr lang="en-US" sz="7200" b="1" dirty="0">
                <a:latin typeface="Andalus" panose="02020603050405020304" pitchFamily="18" charset="-78"/>
                <a:cs typeface="Andalus" panose="02020603050405020304" pitchFamily="18" charset="-78"/>
              </a:rPr>
              <a:t>Key Performance Indicators (KPIs):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Percentage of residents’ satisfaction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Complaint response time</a:t>
            </a:r>
          </a:p>
          <a:p>
            <a:pPr>
              <a:buFont typeface="+mj-lt"/>
              <a:buAutoNum type="arabicPeriod"/>
            </a:pPr>
            <a:r>
              <a:rPr lang="en-US" sz="7200" dirty="0">
                <a:latin typeface="Andalus" panose="02020603050405020304" pitchFamily="18" charset="-78"/>
                <a:cs typeface="Andalus" panose="02020603050405020304" pitchFamily="18" charset="-78"/>
              </a:rPr>
              <a:t>Per capita green space</a:t>
            </a:r>
          </a:p>
          <a:p>
            <a:endParaRPr lang="en-US" sz="1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18BDCB-FCED-7A32-0399-73BD0A808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509" y="4323024"/>
            <a:ext cx="3376334" cy="21596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CEB086-F731-56A0-14DF-28830BA29611}"/>
              </a:ext>
            </a:extLst>
          </p:cNvPr>
          <p:cNvSpPr txBox="1"/>
          <p:nvPr/>
        </p:nvSpPr>
        <p:spPr>
          <a:xfrm>
            <a:off x="5706035" y="318695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DD85D-0746-50E7-3C75-780719947035}"/>
              </a:ext>
            </a:extLst>
          </p:cNvPr>
          <p:cNvSpPr txBox="1"/>
          <p:nvPr/>
        </p:nvSpPr>
        <p:spPr>
          <a:xfrm>
            <a:off x="3001003" y="1849057"/>
            <a:ext cx="48230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8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8C8F7-BC81-A9B7-31FE-10661CCD2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845" y="404901"/>
            <a:ext cx="6150713" cy="5720222"/>
          </a:xfrm>
        </p:spPr>
        <p:txBody>
          <a:bodyPr>
            <a:normAutofit fontScale="32500" lnSpcReduction="20000"/>
          </a:bodyPr>
          <a:lstStyle/>
          <a:p>
            <a:pPr algn="r" rtl="1">
              <a:buFont typeface="Wingdings" panose="05000000000000000000" pitchFamily="2" charset="2"/>
              <a:buChar char="Ø"/>
            </a:pPr>
            <a:r>
              <a:rPr lang="ar-EG" sz="11100" b="1" u="sng" dirty="0" err="1">
                <a:latin typeface="Sitka Subheading" panose="02000505000000020004" pitchFamily="2" charset="0"/>
                <a:cs typeface="DecoType Naskh Special" panose="02010000000000000000" pitchFamily="2" charset="-78"/>
              </a:rPr>
              <a:t>ثانيا:محور</a:t>
            </a:r>
            <a:r>
              <a:rPr lang="ar-EG" sz="11100" b="1" u="sng" dirty="0">
                <a:latin typeface="Sitka Subheading" panose="02000505000000020004" pitchFamily="2" charset="0"/>
                <a:cs typeface="DecoType Naskh Special" panose="02010000000000000000" pitchFamily="2" charset="-78"/>
              </a:rPr>
              <a:t> التنمية المستدامة</a:t>
            </a:r>
          </a:p>
          <a:p>
            <a:pPr algn="r" rtl="1"/>
            <a:r>
              <a:rPr lang="ar-EG" sz="6400" b="1" dirty="0">
                <a:latin typeface="Arial" panose="020B0604020202020204" pitchFamily="34" charset="0"/>
                <a:cs typeface="Arial" panose="020B0604020202020204" pitchFamily="34" charset="0"/>
              </a:rPr>
              <a:t>الهدف : </a:t>
            </a:r>
            <a:r>
              <a:rPr lang="ar-EG" sz="111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تحويل المدينة إلي نموذج صديق للبيئة </a:t>
            </a:r>
            <a:endParaRPr lang="ar-EG" sz="80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6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التوسع في زراعة الأشجار 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مشروع فصل المخلفات من المنبع 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ترشيد استهلاك المياه</a:t>
            </a:r>
            <a:endParaRPr lang="ar-EG" sz="7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7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مؤشرات قياس الأداء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</a:t>
            </a:r>
            <a:r>
              <a:rPr lang="ar-EG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- </a:t>
            </a: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نسبة الطاقة المتجددة المستخدمة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كمية المخلفات المعاد تدويريها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انخفاض استهلاك المياه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E68B5-565E-7BB2-2CE3-DE4452952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4675094"/>
            <a:ext cx="3195840" cy="15725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4AF43B-2A65-CD5C-3B8F-D1505FB78BE4}"/>
              </a:ext>
            </a:extLst>
          </p:cNvPr>
          <p:cNvSpPr txBox="1"/>
          <p:nvPr/>
        </p:nvSpPr>
        <p:spPr>
          <a:xfrm>
            <a:off x="1560402" y="584278"/>
            <a:ext cx="5011271" cy="468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Second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: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Sustainable Development </a:t>
            </a:r>
            <a:endParaRPr kumimoji="0" lang="ar-EG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lang="en-US" sz="2800" b="1" dirty="0">
                <a:latin typeface="Andalus" panose="02020603050405020304" pitchFamily="18" charset="-78"/>
                <a:cs typeface="Andalus" panose="02020603050405020304" pitchFamily="18" charset="-78"/>
              </a:rPr>
              <a:t>Goal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: Transform the city into an environmentally friendly model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Expanding tree planting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Waste segregation at source project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Rationalizing water consumption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Performance Indicators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Percentage of renewable energy used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Amount of recycled waste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Reduction in water consumption</a:t>
            </a:r>
          </a:p>
        </p:txBody>
      </p:sp>
    </p:spTree>
    <p:extLst>
      <p:ext uri="{BB962C8B-B14F-4D97-AF65-F5344CB8AC3E}">
        <p14:creationId xmlns:p14="http://schemas.microsoft.com/office/powerpoint/2010/main" val="230775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DA766-9C4D-9FA3-5CE4-B76EC07AE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271" y="522308"/>
            <a:ext cx="4525715" cy="5239794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ar-EG" sz="3000" b="1" u="sng" dirty="0">
                <a:latin typeface="Sitka Subheading" panose="02000505000000020004" pitchFamily="2" charset="0"/>
                <a:cs typeface="DecoType Naskh Special" panose="02010000000000000000" pitchFamily="2" charset="-78"/>
              </a:rPr>
              <a:t>ثالثا :كمحور الاستثمار و دعم الاقتصاد المحلي</a:t>
            </a:r>
          </a:p>
          <a:p>
            <a:pPr algn="r" rtl="1">
              <a:lnSpc>
                <a:spcPct val="84000"/>
              </a:lnSpc>
            </a:pPr>
            <a:r>
              <a:rPr lang="ar-EG" sz="2000" b="1" dirty="0">
                <a:latin typeface="Arial" panose="020B0604020202020204" pitchFamily="34" charset="0"/>
                <a:cs typeface="Arial" panose="020B0604020202020204" pitchFamily="34" charset="0"/>
              </a:rPr>
              <a:t>الهدف</a:t>
            </a:r>
            <a:r>
              <a:rPr lang="ar-EG" sz="1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جذب استثمارات جديدة و زيادة فرص العمل</a:t>
            </a:r>
          </a:p>
          <a:p>
            <a:pPr marL="0" indent="0" algn="r" rtl="1">
              <a:lnSpc>
                <a:spcPct val="84000"/>
              </a:lnSpc>
              <a:buFont typeface="Franklin Gothic Book" panose="020B0503020102020204" pitchFamily="34" charset="0"/>
              <a:buNone/>
            </a:pPr>
            <a:r>
              <a:rPr lang="ar-EG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ملتقي استثماري سنوي لمدينة دمياط الجديدة</a:t>
            </a:r>
          </a:p>
          <a:p>
            <a:pPr marL="0" indent="0" algn="r" rtl="1">
              <a:lnSpc>
                <a:spcPct val="84000"/>
              </a:lnSpc>
              <a:buFont typeface="Franklin Gothic Book" panose="020B0503020102020204" pitchFamily="34" charset="0"/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حصر الفرص الاستثمارية المتاحة</a:t>
            </a:r>
          </a:p>
          <a:p>
            <a:pPr marL="0" indent="0" algn="r" rtl="1">
              <a:lnSpc>
                <a:spcPct val="84000"/>
              </a:lnSpc>
              <a:buFont typeface="Franklin Gothic Book" panose="020B0503020102020204" pitchFamily="34" charset="0"/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تطوير مناطق الخدمات التجارية</a:t>
            </a:r>
          </a:p>
          <a:p>
            <a:pPr algn="r" rtl="1"/>
            <a:r>
              <a:rPr lang="ar-EG" sz="3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مؤشرات الأداء</a:t>
            </a:r>
            <a:r>
              <a:rPr lang="ar-EG" sz="2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1-عدد المشروعات الجديدة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2-معدل التشغيل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3-حجم الاستثمارات السنوية</a:t>
            </a:r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E14E39-25A2-D6A0-4E73-ABDB0A876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200" y="3841452"/>
            <a:ext cx="3224304" cy="282126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52AE4F-0E87-7510-C73E-BCF78DF498ED}"/>
              </a:ext>
            </a:extLst>
          </p:cNvPr>
          <p:cNvSpPr txBox="1"/>
          <p:nvPr/>
        </p:nvSpPr>
        <p:spPr>
          <a:xfrm>
            <a:off x="1470212" y="681318"/>
            <a:ext cx="4706470" cy="5032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Third: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 </a:t>
            </a:r>
            <a:r>
              <a:rPr kumimoji="0" lang="en-U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Investment and Local Economic Support </a:t>
            </a:r>
            <a:endParaRPr kumimoji="0" lang="ar-EG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Goal: </a:t>
            </a:r>
            <a:r>
              <a:rPr lang="en-US" sz="2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Attract new investments and increase job opportunities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Annual investment forum for New Damietta City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Identification of available investment opportunities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Development of commercial service areas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Performance Indicators: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Number of new projects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Employment rate</a:t>
            </a:r>
          </a:p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Annual investment volume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17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F091D-8C77-20FF-BFB2-A09589BD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219" y="207389"/>
            <a:ext cx="5995544" cy="6513922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84000"/>
              </a:lnSpc>
              <a:buFont typeface="Wingdings" panose="05000000000000000000" pitchFamily="2" charset="2"/>
              <a:buChar char="Ø"/>
            </a:pPr>
            <a:r>
              <a:rPr lang="ar-EG" sz="4000" b="1" u="sng" dirty="0">
                <a:latin typeface="Sitka Subheading" panose="02000505000000020004" pitchFamily="2" charset="0"/>
                <a:cs typeface="DecoType Naskh Special" panose="02010000000000000000" pitchFamily="2" charset="-78"/>
              </a:rPr>
              <a:t>رابعا :محور التحول الرقمي</a:t>
            </a:r>
          </a:p>
          <a:p>
            <a:pPr algn="r" rtl="1"/>
            <a:r>
              <a:rPr lang="ar-EG" sz="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الهدف</a:t>
            </a:r>
            <a:r>
              <a:rPr lang="ar-EG" sz="3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sz="3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: </a:t>
            </a: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تقديم 80% من الخدمات </a:t>
            </a:r>
            <a:r>
              <a:rPr lang="ar-EG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إلكترونيا</a:t>
            </a:r>
            <a:endParaRPr lang="ar-EG" sz="31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Font typeface="Franklin Gothic Book" panose="020B0503020102020204" pitchFamily="34" charset="0"/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1-منصة إلكترونية موحدة لخدمات المدينة</a:t>
            </a:r>
          </a:p>
          <a:p>
            <a:pPr marL="0" indent="0" algn="r" rtl="1">
              <a:buFont typeface="Franklin Gothic Book" panose="020B0503020102020204" pitchFamily="34" charset="0"/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2-تكويد الأرشيف</a:t>
            </a:r>
          </a:p>
          <a:p>
            <a:pPr marL="0" indent="0" algn="r" rtl="1">
              <a:buFont typeface="Franklin Gothic Book" panose="020B0503020102020204" pitchFamily="34" charset="0"/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3-نظام متابعة مشروعات المدينة لحظيًا</a:t>
            </a:r>
            <a:endParaRPr lang="ar-EG" sz="31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>
              <a:lnSpc>
                <a:spcPct val="104000"/>
              </a:lnSpc>
            </a:pPr>
            <a:r>
              <a:rPr lang="ar-EG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مؤشرات قياس الأداء:</a:t>
            </a:r>
          </a:p>
          <a:p>
            <a:pPr marL="0" indent="0" algn="r" rtl="1">
              <a:lnSpc>
                <a:spcPct val="104000"/>
              </a:lnSpc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1-نسبة الخدمات الرقمية</a:t>
            </a:r>
          </a:p>
          <a:p>
            <a:pPr marL="0" indent="0" algn="r" rtl="1">
              <a:lnSpc>
                <a:spcPct val="104000"/>
              </a:lnSpc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2-زمن إنجاز المعاملات</a:t>
            </a:r>
          </a:p>
          <a:p>
            <a:pPr marL="0" indent="0" algn="r" rtl="1">
              <a:lnSpc>
                <a:spcPct val="104000"/>
              </a:lnSpc>
              <a:buNone/>
            </a:pPr>
            <a:r>
              <a:rPr lang="ar-EG" sz="3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3-عدد المستخدمين للمنصة</a:t>
            </a:r>
          </a:p>
          <a:p>
            <a:pPr marL="0" indent="0" algn="r" rtl="1">
              <a:buNone/>
            </a:pPr>
            <a:endParaRPr lang="ar-EG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F9081-082C-F52C-80DF-D5C1D0F62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493" y="4320760"/>
            <a:ext cx="3981071" cy="22082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BF7F75-61A7-C1AD-69F4-22D67CD81FDC}"/>
              </a:ext>
            </a:extLst>
          </p:cNvPr>
          <p:cNvSpPr txBox="1"/>
          <p:nvPr/>
        </p:nvSpPr>
        <p:spPr>
          <a:xfrm>
            <a:off x="932873" y="207389"/>
            <a:ext cx="588356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Fourth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: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Digital Transformation </a:t>
            </a:r>
            <a:endParaRPr kumimoji="0" lang="ar-EG" sz="2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Goal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Deliver 80% of services electronically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 unified electronic platform for city services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Archiving digitization and coding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 real-time city project monitoring system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Performance Indicators: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Percentage of digital services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Transaction completion time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Number of platform users</a:t>
            </a:r>
          </a:p>
        </p:txBody>
      </p:sp>
    </p:spTree>
    <p:extLst>
      <p:ext uri="{BB962C8B-B14F-4D97-AF65-F5344CB8AC3E}">
        <p14:creationId xmlns:p14="http://schemas.microsoft.com/office/powerpoint/2010/main" val="396087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A09AE-2EA9-5C10-44A9-AF2EFF592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5883" y="546846"/>
            <a:ext cx="4452526" cy="5584411"/>
          </a:xfrm>
        </p:spPr>
        <p:txBody>
          <a:bodyPr>
            <a:normAutofit fontScale="25000" lnSpcReduction="20000"/>
          </a:bodyPr>
          <a:lstStyle/>
          <a:p>
            <a:pPr algn="r" rtl="1">
              <a:lnSpc>
                <a:spcPct val="104000"/>
              </a:lnSpc>
              <a:buFont typeface="Wingdings" panose="05000000000000000000" pitchFamily="2" charset="2"/>
              <a:buChar char="Ø"/>
            </a:pPr>
            <a:r>
              <a:rPr lang="ar-EG" sz="10800" b="1" u="sng" dirty="0">
                <a:latin typeface="Sitka Subheading" panose="02000505000000020004" pitchFamily="2" charset="0"/>
                <a:cs typeface="DecoType Naskh Special" panose="02010000000000000000" pitchFamily="2" charset="-78"/>
              </a:rPr>
              <a:t>خامسا :حور المشاركة المجتمعية</a:t>
            </a:r>
          </a:p>
          <a:p>
            <a:pPr algn="r" rtl="1">
              <a:lnSpc>
                <a:spcPct val="84000"/>
              </a:lnSpc>
            </a:pPr>
            <a:r>
              <a:rPr lang="ar-EG" sz="123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الهدف</a:t>
            </a:r>
            <a:r>
              <a:rPr lang="ar-EG" sz="9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 </a:t>
            </a:r>
            <a:r>
              <a:rPr lang="ar-EG" sz="11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تعزيز دور المواطن في اتخاذ القرار</a:t>
            </a:r>
            <a:endParaRPr lang="ar-EG" sz="9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1-لقاء دوري مفتوح مع السكان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2-استطلاعات رأي إلكترونية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3-إشراك الشباب في لجان استشارية</a:t>
            </a:r>
          </a:p>
          <a:p>
            <a:pPr marL="0" indent="0" algn="r" rtl="1">
              <a:buNone/>
            </a:pPr>
            <a:r>
              <a:rPr lang="ar-EG" sz="1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4-مبادرة "سفير الحي"</a:t>
            </a:r>
            <a:endParaRPr lang="ar-EG" sz="7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r>
              <a:rPr lang="ar-EG" sz="14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مؤشرات الأداء</a:t>
            </a:r>
            <a:r>
              <a:rPr lang="ar-EG" sz="8000" b="1" dirty="0"/>
              <a:t>: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1-عدد المشاركين في الفعاليات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2-نسبة التفاعل المجتمعي</a:t>
            </a:r>
          </a:p>
          <a:p>
            <a:pPr marL="0" indent="0" algn="r" rtl="1">
              <a:buNone/>
            </a:pPr>
            <a:r>
              <a:rPr lang="ar-EG" sz="11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3-عدد المقترحات المنفذة</a:t>
            </a:r>
            <a:endParaRPr lang="ar-EG" sz="16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en-US" sz="19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8E0B6-458C-A230-8F1D-03971DAD1E62}"/>
              </a:ext>
            </a:extLst>
          </p:cNvPr>
          <p:cNvSpPr txBox="1"/>
          <p:nvPr/>
        </p:nvSpPr>
        <p:spPr>
          <a:xfrm>
            <a:off x="1577788" y="825209"/>
            <a:ext cx="520849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Wingdings" panose="05000000000000000000" pitchFamily="2" charset="2"/>
              <a:buChar char="Ø"/>
              <a:tabLst/>
              <a:defRPr/>
            </a:pPr>
            <a:r>
              <a:rPr lang="en-US" sz="2000" b="1" u="sng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Fifth</a:t>
            </a:r>
            <a:r>
              <a:rPr lang="en-US" sz="2000" b="1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: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Community Participation</a:t>
            </a:r>
            <a:endParaRPr kumimoji="0" lang="ar-EG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Goal: Strengthen the citizen’s role in decision-making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Regular open meetings with residents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Online opinion surveys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Engaging youth in advisory committees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“Neighborhood Ambassador” initiative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Performance Indicators: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Number of participants in events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Level of community engagement</a:t>
            </a:r>
          </a:p>
          <a:p>
            <a:pPr marL="285750" marR="0" lvl="0" indent="-28575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Number of implemented proposals</a:t>
            </a:r>
          </a:p>
        </p:txBody>
      </p:sp>
    </p:spTree>
    <p:extLst>
      <p:ext uri="{BB962C8B-B14F-4D97-AF65-F5344CB8AC3E}">
        <p14:creationId xmlns:p14="http://schemas.microsoft.com/office/powerpoint/2010/main" val="40197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AB744-D86F-2415-9037-DE35E4172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675" y="2447636"/>
            <a:ext cx="5673870" cy="3343564"/>
          </a:xfrm>
        </p:spPr>
        <p:txBody>
          <a:bodyPr>
            <a:normAutofit fontScale="40000" lnSpcReduction="20000"/>
          </a:bodyPr>
          <a:lstStyle/>
          <a:p>
            <a:pPr>
              <a:buClr>
                <a:srgbClr val="30ACEC">
                  <a:lumMod val="75000"/>
                </a:srgbClr>
              </a:buClr>
              <a:buFont typeface="+mj-lt"/>
              <a:buAutoNum type="arabicPeriod"/>
              <a:defRPr/>
            </a:pP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First</a:t>
            </a:r>
            <a:r>
              <a:rPr lang="ar-EG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6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Governing Principles</a:t>
            </a:r>
            <a:endParaRPr lang="en-US" sz="4500"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+mj-lt"/>
              <a:buAutoNum type="arabicPeriod"/>
              <a:defRPr/>
            </a:pP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Second</a:t>
            </a:r>
            <a:r>
              <a:rPr lang="ar-EG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6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Policy Objectives</a:t>
            </a:r>
            <a:endParaRPr lang="en-US" sz="4500"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+mj-lt"/>
              <a:buAutoNum type="arabicPeriod"/>
              <a:defRPr/>
            </a:pP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Third</a:t>
            </a:r>
            <a:r>
              <a:rPr lang="ar-EG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6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Work Mechanisms</a:t>
            </a:r>
            <a:endParaRPr lang="ar-EG" sz="4500"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+mj-lt"/>
              <a:buAutoNum type="arabicPeriod"/>
              <a:defRPr/>
            </a:pP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Fourth</a:t>
            </a:r>
            <a:r>
              <a:rPr lang="ar-EG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6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Social Communication Policy</a:t>
            </a:r>
            <a:endParaRPr lang="ar-EG" sz="6000"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buClr>
                <a:srgbClr val="30ACEC">
                  <a:lumMod val="75000"/>
                </a:srgbClr>
              </a:buClr>
              <a:buFont typeface="+mj-lt"/>
              <a:buAutoNum type="arabicPeriod"/>
              <a:defRPr/>
            </a:pPr>
            <a:r>
              <a:rPr lang="en-US" sz="7000" b="1" dirty="0">
                <a:latin typeface="Andalus" panose="02020603050405020304" pitchFamily="18" charset="-78"/>
                <a:cs typeface="Andalus" panose="02020603050405020304" pitchFamily="18" charset="-78"/>
              </a:rPr>
              <a:t>Fifth</a:t>
            </a:r>
            <a:r>
              <a:rPr lang="ar-EG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45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60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Code of Conduct</a:t>
            </a:r>
            <a:endParaRPr lang="en-US" sz="4500" dirty="0">
              <a:solidFill>
                <a:prstClr val="black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18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3B651-7498-F707-A65E-39998CCDE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7969" y="2667000"/>
            <a:ext cx="4895056" cy="3124200"/>
          </a:xfrm>
        </p:spPr>
        <p:txBody>
          <a:bodyPr>
            <a:normAutofit fontScale="40000" lnSpcReduction="20000"/>
          </a:bodyPr>
          <a:lstStyle/>
          <a:p>
            <a:pPr algn="r" rtl="1"/>
            <a:r>
              <a:rPr lang="ar-EG" sz="5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أولا</a:t>
            </a:r>
            <a:r>
              <a:rPr lang="ar-EG" sz="4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 </a:t>
            </a:r>
            <a:r>
              <a:rPr lang="ar-EG" sz="9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المبادي الحاكمة</a:t>
            </a:r>
            <a:endParaRPr lang="ar-EG" sz="6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5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ثانيا</a:t>
            </a:r>
            <a:r>
              <a:rPr lang="ar-EG" sz="4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 </a:t>
            </a:r>
            <a:r>
              <a:rPr lang="ar-EG" sz="9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أهداف السياسة</a:t>
            </a:r>
            <a:endParaRPr lang="ar-EG" sz="6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5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ثالثا</a:t>
            </a:r>
            <a:r>
              <a:rPr lang="ar-EG" sz="4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 </a:t>
            </a:r>
            <a:r>
              <a:rPr lang="ar-EG" sz="9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آليات العمل</a:t>
            </a:r>
            <a:endParaRPr lang="ar-EG" sz="6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5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رابعا</a:t>
            </a:r>
            <a:r>
              <a:rPr lang="ar-EG" sz="4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</a:t>
            </a:r>
            <a:r>
              <a:rPr lang="ar-EG" sz="9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سياسة التواصل الاجتماعي</a:t>
            </a:r>
            <a:endParaRPr lang="ar-EG" sz="6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r>
              <a:rPr lang="ar-EG" sz="5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خامسا</a:t>
            </a:r>
            <a:r>
              <a:rPr lang="ar-EG" sz="45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 </a:t>
            </a:r>
            <a:r>
              <a:rPr lang="ar-EG" sz="9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قواعد السلوك </a:t>
            </a:r>
            <a:endParaRPr lang="ar-EG" sz="6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endParaRPr lang="en-US" dirty="0"/>
          </a:p>
        </p:txBody>
      </p:sp>
      <p:sp>
        <p:nvSpPr>
          <p:cNvPr id="5" name="Ribbon: Tilted Up 4">
            <a:extLst>
              <a:ext uri="{FF2B5EF4-FFF2-40B4-BE49-F238E27FC236}">
                <a16:creationId xmlns:a16="http://schemas.microsoft.com/office/drawing/2014/main" id="{BA46CEB1-4541-6D7C-A1A3-17B43609BC3A}"/>
              </a:ext>
            </a:extLst>
          </p:cNvPr>
          <p:cNvSpPr/>
          <p:nvPr/>
        </p:nvSpPr>
        <p:spPr>
          <a:xfrm>
            <a:off x="1708726" y="222579"/>
            <a:ext cx="10363825" cy="1965533"/>
          </a:xfrm>
          <a:prstGeom prst="ribbon2">
            <a:avLst>
              <a:gd name="adj1" fmla="val 16667"/>
              <a:gd name="adj2" fmla="val 500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3600" b="1" dirty="0">
                <a:solidFill>
                  <a:schemeClr val="bg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  <a:t>سياسة مجلس الأمناء بمدينة دمياط الجديدة</a:t>
            </a:r>
            <a:br>
              <a:rPr lang="ar-EG" sz="3200" b="1" dirty="0">
                <a:solidFill>
                  <a:schemeClr val="tx1"/>
                </a:solidFill>
                <a:latin typeface="Stencil" panose="040409050D0802020404" pitchFamily="82" charset="0"/>
                <a:cs typeface="Arabic Typesetting" panose="03020402040406030203" pitchFamily="66" charset="-78"/>
              </a:rPr>
            </a:br>
            <a:r>
              <a:rPr lang="en-US" sz="28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Policy of the Board of Trustees of New Damietta City</a:t>
            </a:r>
            <a:br>
              <a:rPr lang="en-US" sz="28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en-US" sz="2400" b="1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627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26453-C109-5CA0-CE18-A1067F4BA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9910" y="-79325"/>
            <a:ext cx="7542090" cy="6246644"/>
          </a:xfrm>
        </p:spPr>
        <p:txBody>
          <a:bodyPr>
            <a:normAutofit/>
          </a:bodyPr>
          <a:lstStyle/>
          <a:p>
            <a:pPr algn="r" rtl="1"/>
            <a:r>
              <a:rPr lang="ar-EG" sz="4000" b="1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أولا</a:t>
            </a:r>
            <a:r>
              <a:rPr lang="ar-EG" sz="2400" b="1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 </a:t>
            </a:r>
            <a:r>
              <a:rPr lang="ar-EG" sz="3200" b="1" u="sng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: </a:t>
            </a:r>
            <a:r>
              <a:rPr lang="ar-EG" sz="3600" b="1" u="sng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المبادي الحاكمة </a:t>
            </a:r>
            <a:br>
              <a:rPr lang="ar-EG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EG" sz="3600" b="1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يلتزم مجلس الامناء بالعمل وفقا للمبادئ التالية :</a:t>
            </a:r>
            <a:br>
              <a:rPr lang="ar-EG" sz="3600" b="1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1- الشفافية في عرض القرارات و التوصيات</a:t>
            </a:r>
            <a:b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2- المشاركة المجتمعية و إشراك المواطنين في صنع القرار</a:t>
            </a:r>
            <a:b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3- العدالة و المساواة بين جميع سكان المدينة </a:t>
            </a:r>
            <a:b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4- العمل التطوعي و المسئولية المجتمعية </a:t>
            </a:r>
            <a:b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5- التعاون المؤسسي مع أجهزة الدولة و الجهات التنفيذية</a:t>
            </a:r>
            <a:endParaRPr lang="ar-EG" sz="2800" dirty="0"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  <a:p>
            <a:pPr algn="r" rtl="1"/>
            <a:endParaRPr lang="ar-EG" sz="2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D29E79-2769-DB55-2507-6572C4897DC3}"/>
              </a:ext>
            </a:extLst>
          </p:cNvPr>
          <p:cNvSpPr txBox="1"/>
          <p:nvPr/>
        </p:nvSpPr>
        <p:spPr>
          <a:xfrm>
            <a:off x="1308847" y="1328142"/>
            <a:ext cx="5665694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First: Governing Principles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The Board of Trustees is committed to operating in accordance with the following principles: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Transparency in presenting decisions and recommendations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Community participation and involving citizens in decision-making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Justice and equality among all city residents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Volunteerism and social responsibility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Institutional cooperation with state authorities and executive bodies</a:t>
            </a:r>
          </a:p>
        </p:txBody>
      </p:sp>
    </p:spTree>
    <p:extLst>
      <p:ext uri="{BB962C8B-B14F-4D97-AF65-F5344CB8AC3E}">
        <p14:creationId xmlns:p14="http://schemas.microsoft.com/office/powerpoint/2010/main" val="303769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97F4-D1E3-B77F-36D8-7475C60BB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3636" y="84841"/>
            <a:ext cx="5837382" cy="6103523"/>
          </a:xfrm>
        </p:spPr>
        <p:txBody>
          <a:bodyPr>
            <a:normAutofit fontScale="90000"/>
          </a:bodyPr>
          <a:lstStyle/>
          <a:p>
            <a:pPr algn="r" rtl="1"/>
            <a:r>
              <a:rPr lang="ar-EG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</a:t>
            </a:r>
            <a:r>
              <a:rPr lang="ar-EG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انيا :</a:t>
            </a:r>
            <a:r>
              <a:rPr lang="ar-EG" sz="4400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أهداف السياسة </a:t>
            </a:r>
            <a:r>
              <a:rPr lang="ar-EG" b="1" u="sng" dirty="0">
                <a:solidFill>
                  <a:schemeClr val="bg1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ز</a:t>
            </a:r>
            <a:br>
              <a:rPr lang="ar-EG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1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دعم جهود تنمية المدينة في تحسين مستوي الخدمات </a:t>
            </a:r>
            <a:b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2- تعزيز الهوية الحضارية لمدينة دمياط الجديدة </a:t>
            </a:r>
            <a:b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3- رصد احتياجات المواطنين و رفعها للجهات المختصة</a:t>
            </a:r>
            <a:b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4- دعم المبادرات التعليمية و الصحية و الاجتماعية و الرياضية</a:t>
            </a:r>
            <a:b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( ماراثون جري- مسابقات حفظ قرآن – حملات توعية)</a:t>
            </a:r>
            <a:b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</a:b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5- تحقيق التنمية </a:t>
            </a:r>
            <a:r>
              <a:rPr lang="ar-EG" sz="3800" dirty="0" err="1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الممستدامة</a:t>
            </a:r>
            <a:r>
              <a:rPr lang="ar-EG" sz="3800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 داخل مدينتنا حتي تصبح مدينة خضراء و ذكية</a:t>
            </a:r>
            <a:br>
              <a:rPr lang="ar-EG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br>
              <a:rPr lang="ar-EG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ar-EG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40382-4E01-98D4-A735-BBAF97C42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681" y="84841"/>
            <a:ext cx="4349756" cy="6561056"/>
          </a:xfrm>
        </p:spPr>
        <p:txBody>
          <a:bodyPr>
            <a:normAutofit/>
          </a:bodyPr>
          <a:lstStyle/>
          <a:p>
            <a:pPr algn="r" rtl="1"/>
            <a:endParaRPr lang="ar-EG" sz="24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60000"/>
              </a:lnSpc>
            </a:pPr>
            <a:r>
              <a:rPr lang="en-US" sz="2800" b="1" dirty="0">
                <a:latin typeface="Andalus" panose="02020603050405020304" pitchFamily="18" charset="-78"/>
                <a:cs typeface="Andalus" panose="02020603050405020304" pitchFamily="18" charset="-78"/>
              </a:rPr>
              <a:t>Second: Policy Objectives: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Supporting the city’s development efforts to improve service levels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Strengthening the cultural and urban identity of New Damietta City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Identifying citizens’ needs and submitting them to the relevant authorities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Supporting educational, health, social, and sports initiatives</a:t>
            </a:r>
            <a:endParaRPr lang="ar-EG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(running marathons – Qur’an memorization competitions – awareness campaigns)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Achieving sustainable development within our city so that it becomes a green and smart city</a:t>
            </a:r>
          </a:p>
          <a:p>
            <a:pPr algn="r" rtl="1"/>
            <a:endParaRPr lang="en-US" sz="24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93A032-E866-1658-1A1A-2F1AE44F1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310" y="4237444"/>
            <a:ext cx="3661350" cy="25357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8296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5916C-F178-469A-11B0-B1FBCDA91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ar-EG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ar-EG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ar-E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0906D-6A06-ECF9-4BAC-F844A4525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387" y="94268"/>
            <a:ext cx="11010507" cy="6608190"/>
          </a:xfrm>
        </p:spPr>
        <p:txBody>
          <a:bodyPr/>
          <a:lstStyle/>
          <a:p>
            <a:pPr algn="r" rtl="1"/>
            <a:r>
              <a:rPr lang="ar-EG" sz="3200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ثالثا : آليات العمل: </a:t>
            </a:r>
            <a:br>
              <a:rPr lang="ar-EG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1-عقد اجتماعات دورية و شهرية </a:t>
            </a:r>
            <a:b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تشكيل لجان متخصصة (خدمات – تعليم- صحة – استثمار- شباب)</a:t>
            </a:r>
            <a:b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استقبال الشكاوي و المقترحات عبر قنوات رسمية </a:t>
            </a:r>
            <a:b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4- إصدار تقارير دورية واضحة عن ما تم إنجازه</a:t>
            </a:r>
            <a:b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2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5- التنسيق المستمر مع جهاز تنمية دمياط الجديدة</a:t>
            </a:r>
            <a:br>
              <a:rPr lang="ar-EG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endParaRPr lang="ar-EG" sz="32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60000"/>
              </a:lnSpc>
            </a:pPr>
            <a:r>
              <a:rPr lang="en-US" sz="2800" b="1" dirty="0">
                <a:latin typeface="Andalus" panose="02020603050405020304" pitchFamily="18" charset="-78"/>
                <a:cs typeface="Andalus" panose="02020603050405020304" pitchFamily="18" charset="-78"/>
              </a:rPr>
              <a:t>Third: Work Mechanisms: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Holding regular monthly meetings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Forming specialized committees (Services – Education – Health – Investment – Youth)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Receiving complaints and suggestions through official channels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Issuing clear periodic reports on achievements</a:t>
            </a:r>
          </a:p>
          <a:p>
            <a:pPr>
              <a:lnSpc>
                <a:spcPct val="60000"/>
              </a:lnSpc>
              <a:buFont typeface="+mj-lt"/>
              <a:buAutoNum type="arabicPeriod"/>
            </a:pPr>
            <a:r>
              <a:rPr lang="en-US" sz="2400" dirty="0">
                <a:latin typeface="Andalus" panose="02020603050405020304" pitchFamily="18" charset="-78"/>
                <a:cs typeface="Andalus" panose="02020603050405020304" pitchFamily="18" charset="-78"/>
              </a:rPr>
              <a:t>Maintaining continuous coordination with the New Damietta Development Authority</a:t>
            </a:r>
          </a:p>
          <a:p>
            <a:pPr algn="r" rtl="1"/>
            <a:endParaRPr lang="en-US" sz="24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31776-74BA-E729-5DF6-E889492D54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59" t="39657" r="7440" b="22748"/>
          <a:stretch/>
        </p:blipFill>
        <p:spPr>
          <a:xfrm>
            <a:off x="1566564" y="155543"/>
            <a:ext cx="3929072" cy="2534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114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4CDF4-BE8B-22DD-37EE-17A20918A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129" y="-1335741"/>
            <a:ext cx="5495179" cy="7962783"/>
          </a:xfrm>
        </p:spPr>
        <p:txBody>
          <a:bodyPr>
            <a:normAutofit/>
          </a:bodyPr>
          <a:lstStyle/>
          <a:p>
            <a:pPr algn="r" rtl="1"/>
            <a:r>
              <a:rPr lang="ar-EG" sz="4400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رابعا</a:t>
            </a:r>
            <a:r>
              <a:rPr lang="ar-EG" sz="3600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:سياسة التواصل الاجتماعي:</a:t>
            </a:r>
            <a:b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إنشاء صفحة رسمية لنشر الأخبار و القرارات المستحدثة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عقد لقاءات </a:t>
            </a:r>
            <a:r>
              <a:rPr lang="ar-EG" sz="36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مقتوحة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مع السكان 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توفير وسائل تواصل الكترونية لتلقي الشكاوي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4- إعلان نتائج المتابعة بشفافية </a:t>
            </a:r>
          </a:p>
          <a:p>
            <a:pPr marL="0" indent="0" algn="r" rtl="1">
              <a:buNone/>
            </a:pPr>
            <a:endParaRPr lang="ar-EG" sz="2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r" rtl="1">
              <a:buNone/>
            </a:pPr>
            <a:endParaRPr lang="ar-EG" sz="28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6F4119-0281-C0A6-5BE3-F7D7044702A1}"/>
              </a:ext>
            </a:extLst>
          </p:cNvPr>
          <p:cNvSpPr txBox="1"/>
          <p:nvPr/>
        </p:nvSpPr>
        <p:spPr>
          <a:xfrm>
            <a:off x="1434353" y="439272"/>
            <a:ext cx="5271247" cy="384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Fourth: Social Communication Policy:</a:t>
            </a: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Establishing an official page to publish news and updated decisions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Holding open meetings with residents</a:t>
            </a: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Providing electronic communication channels to receive complaints</a:t>
            </a: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Announcing follow-up results transparently</a:t>
            </a:r>
          </a:p>
        </p:txBody>
      </p:sp>
    </p:spTree>
    <p:extLst>
      <p:ext uri="{BB962C8B-B14F-4D97-AF65-F5344CB8AC3E}">
        <p14:creationId xmlns:p14="http://schemas.microsoft.com/office/powerpoint/2010/main" val="347888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65FF7-F8A7-0298-7B3D-CEFDE4086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412" y="349624"/>
            <a:ext cx="5472628" cy="6381114"/>
          </a:xfrm>
        </p:spPr>
        <p:txBody>
          <a:bodyPr/>
          <a:lstStyle/>
          <a:p>
            <a:pPr algn="r" rtl="1"/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خامسا : قواعد السلوك</a:t>
            </a:r>
            <a:b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الالتزام بأخلاقيات العمل العام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عدم استغلال المنصب لتحقيق مصالح شخصية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احترام الرأي والرأي الأخر</a:t>
            </a:r>
            <a:b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4- الحفاظ علي سرية البيانات عند الحاجة</a:t>
            </a:r>
          </a:p>
          <a:p>
            <a:pPr algn="r" rtl="1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64FC1F-410C-775B-B981-582794A9FB0A}"/>
              </a:ext>
            </a:extLst>
          </p:cNvPr>
          <p:cNvSpPr txBox="1"/>
          <p:nvPr/>
        </p:nvSpPr>
        <p:spPr>
          <a:xfrm>
            <a:off x="1434353" y="1613646"/>
            <a:ext cx="4724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Fifth: Code of Conduct: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Adhering to public service ethics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Not exploiting the position for personal gain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Respecting different opinions and viewpoints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Maintaining data confidentiality when necessary</a:t>
            </a:r>
          </a:p>
        </p:txBody>
      </p:sp>
    </p:spTree>
    <p:extLst>
      <p:ext uri="{BB962C8B-B14F-4D97-AF65-F5344CB8AC3E}">
        <p14:creationId xmlns:p14="http://schemas.microsoft.com/office/powerpoint/2010/main" val="364467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61310-4C6D-1F34-5E11-63A3B40CB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684" y="1204274"/>
            <a:ext cx="9601200" cy="907330"/>
          </a:xfrm>
        </p:spPr>
        <p:txBody>
          <a:bodyPr>
            <a:noAutofit/>
          </a:bodyPr>
          <a:lstStyle/>
          <a:p>
            <a:pPr marL="571500" indent="-571500" algn="ctr" rtl="1">
              <a:buFont typeface="Wingdings" panose="05000000000000000000" pitchFamily="2" charset="2"/>
              <a:buChar char="ü"/>
            </a:pPr>
            <a:r>
              <a:rPr lang="ar-EG" sz="8800" b="1" cap="all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الجدول الزمني</a:t>
            </a:r>
            <a:endParaRPr lang="en-US" sz="8800" b="1" cap="all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2653D-31F7-2AD2-E793-B2115CBA2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691353"/>
            <a:ext cx="9601200" cy="1143000"/>
          </a:xfrm>
        </p:spPr>
        <p:txBody>
          <a:bodyPr>
            <a:normAutofit fontScale="62500" lnSpcReduction="20000"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en-US" sz="4800" dirty="0">
                <a:latin typeface="Andalus" panose="02020603050405020304" pitchFamily="18" charset="-78"/>
                <a:cs typeface="Andalus" panose="02020603050405020304" pitchFamily="18" charset="-78"/>
              </a:rPr>
              <a:t>Timeline</a:t>
            </a:r>
          </a:p>
          <a:p>
            <a:pPr marL="0" indent="0" algn="ctr">
              <a:buNone/>
            </a:pPr>
            <a:r>
              <a:rPr lang="en-US" sz="4800" dirty="0">
                <a:latin typeface="Andalus" panose="02020603050405020304" pitchFamily="18" charset="-78"/>
                <a:cs typeface="Andalus" panose="02020603050405020304" pitchFamily="18" charset="-78"/>
              </a:rPr>
              <a:t>(2026–2031)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en-US" sz="4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75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84B7F-D3EF-1EC8-63FB-6A1541CB9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4894" y="1264024"/>
            <a:ext cx="5162561" cy="5450217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EG" sz="33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2026 – 2027  </a:t>
            </a:r>
          </a:p>
          <a:p>
            <a:pPr marL="0" indent="0" algn="r" rtl="1">
              <a:buNone/>
            </a:pPr>
            <a:r>
              <a:rPr lang="ar-EG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إعداد الدراسات</a:t>
            </a:r>
          </a:p>
          <a:p>
            <a:pPr marL="0" indent="0" algn="r" rtl="1"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إطلاق المنصة الإلكترونية</a:t>
            </a:r>
          </a:p>
          <a:p>
            <a:pPr marL="0" indent="0" algn="r" rtl="1"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بدء مشروعات النظافة والطاقة الشمسية</a:t>
            </a:r>
          </a:p>
          <a:p>
            <a:pPr algn="r" rtl="1"/>
            <a:r>
              <a:rPr lang="ar-EG" sz="33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2028– 2029</a:t>
            </a:r>
          </a:p>
          <a:p>
            <a:pPr marL="0" indent="0" algn="r" rtl="1">
              <a:buNone/>
            </a:pPr>
            <a:r>
              <a:rPr lang="ar-EG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توسع استثماري</a:t>
            </a:r>
          </a:p>
          <a:p>
            <a:pPr marL="0" indent="0" algn="r" rtl="1"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تطوير شامل للممشى والكورنيش</a:t>
            </a:r>
          </a:p>
          <a:p>
            <a:pPr marL="0" indent="0" algn="r" rtl="1">
              <a:buNone/>
            </a:pPr>
            <a:r>
              <a:rPr lang="ar-EG" sz="3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استكمال التحول الرقمي</a:t>
            </a:r>
          </a:p>
          <a:p>
            <a:pPr marL="0" indent="0" algn="r" rtl="1">
              <a:buNone/>
            </a:pP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D64CE-8490-C6BB-389D-B98A2705F9DD}"/>
              </a:ext>
            </a:extLst>
          </p:cNvPr>
          <p:cNvSpPr txBox="1"/>
          <p:nvPr/>
        </p:nvSpPr>
        <p:spPr>
          <a:xfrm>
            <a:off x="1553067" y="732877"/>
            <a:ext cx="5162561" cy="546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2027-2026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Preparing studies and assessments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Launching the electronic platform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Starting cleanliness and solar energy projects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2029-2028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Investment expansion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Comprehensive development of the promenade and corniche</a:t>
            </a:r>
          </a:p>
          <a:p>
            <a:pPr marL="0" marR="0" lvl="0" indent="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3.Completion of the digital transformation initiatives</a:t>
            </a:r>
          </a:p>
          <a:p>
            <a:pPr marR="0" lvl="0" algn="l" defTabSz="4572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dalus" panose="02020603050405020304" pitchFamily="18" charset="-78"/>
              <a:ea typeface="+mn-ea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607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6E2BE-2E8C-17EF-AEDE-91DEDC579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4541" y="770965"/>
            <a:ext cx="5044634" cy="5959773"/>
          </a:xfrm>
        </p:spPr>
        <p:txBody>
          <a:bodyPr>
            <a:normAutofit/>
          </a:bodyPr>
          <a:lstStyle/>
          <a:p>
            <a:pPr algn="r" rtl="1"/>
            <a:r>
              <a:rPr lang="ar-EG" sz="3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2030 – 2031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1- </a:t>
            </a: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تقييم شامل للأداء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2- رفع جودة الخدمات إلى المستوى الذكي</a:t>
            </a:r>
          </a:p>
          <a:p>
            <a:pPr marL="0" indent="0" algn="r" rtl="1">
              <a:lnSpc>
                <a:spcPct val="84000"/>
              </a:lnSpc>
              <a:buNone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3- إطلاق تقرير "دمياط الجديدة 2031</a:t>
            </a:r>
            <a:r>
              <a:rPr lang="ar-EG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"</a:t>
            </a:r>
          </a:p>
          <a:p>
            <a:pPr marL="0" indent="0" algn="r" rtl="1">
              <a:lnSpc>
                <a:spcPct val="84000"/>
              </a:lnSpc>
              <a:buNone/>
            </a:pPr>
            <a:endParaRPr lang="ar-EG" sz="36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/>
            <a:endParaRPr lang="ar-EG" sz="2800" dirty="0"/>
          </a:p>
          <a:p>
            <a:pPr marL="0" indent="0" algn="r" rtl="1">
              <a:buNone/>
            </a:pPr>
            <a:endParaRPr lang="ar-EG" sz="2800" dirty="0"/>
          </a:p>
          <a:p>
            <a:pPr algn="r" rt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A9FB7-FA7A-BD86-415B-D9E0926B9DA1}"/>
              </a:ext>
            </a:extLst>
          </p:cNvPr>
          <p:cNvSpPr txBox="1"/>
          <p:nvPr/>
        </p:nvSpPr>
        <p:spPr>
          <a:xfrm>
            <a:off x="1685365" y="1039906"/>
            <a:ext cx="5445108" cy="296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Arial"/>
              <a:buChar char="•"/>
              <a:tabLst/>
              <a:defRPr/>
            </a:pPr>
            <a:r>
              <a:rPr kumimoji="0" lang="ar-EG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2031-2030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  <a:p>
            <a:pPr marL="514350" marR="0" lvl="0" indent="-5143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Comprehensive performance evaluation</a:t>
            </a:r>
          </a:p>
          <a:p>
            <a:pPr marL="514350" marR="0" lvl="0" indent="-5143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Upgrading service quality to a smart city level</a:t>
            </a:r>
          </a:p>
          <a:p>
            <a:pPr marL="514350" marR="0" lvl="0" indent="-5143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30ACEC">
                  <a:lumMod val="75000"/>
                </a:srgbClr>
              </a:buClr>
              <a:buSzPct val="145000"/>
              <a:buFont typeface="+mj-lt"/>
              <a:buAutoNum type="arabicPeriod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Launching the "New Damietta 2031" report</a:t>
            </a:r>
          </a:p>
        </p:txBody>
      </p:sp>
    </p:spTree>
    <p:extLst>
      <p:ext uri="{BB962C8B-B14F-4D97-AF65-F5344CB8AC3E}">
        <p14:creationId xmlns:p14="http://schemas.microsoft.com/office/powerpoint/2010/main" val="229756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30DDB-1EE1-BFCE-F89F-68CF02350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06370"/>
            <a:ext cx="9601200" cy="1824088"/>
          </a:xfrm>
        </p:spPr>
        <p:txBody>
          <a:bodyPr>
            <a:normAutofit fontScale="90000"/>
          </a:bodyPr>
          <a:lstStyle/>
          <a:p>
            <a:pPr marL="685800" indent="-685800" algn="ctr" rtl="1">
              <a:buFont typeface="Wingdings" panose="05000000000000000000" pitchFamily="2" charset="2"/>
              <a:buChar char="ü"/>
            </a:pPr>
            <a:r>
              <a:rPr lang="ar-EG" sz="5400" b="1" cap="all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آليات التنفيذ</a:t>
            </a:r>
            <a:br>
              <a:rPr lang="ar-EG" sz="4400" dirty="0"/>
            </a:br>
            <a:r>
              <a:rPr lang="en-US" sz="5300" dirty="0">
                <a:latin typeface="Andalus" panose="02020603050405020304" pitchFamily="18" charset="-78"/>
                <a:ea typeface="+mn-ea"/>
                <a:cs typeface="Andalus" panose="02020603050405020304" pitchFamily="18" charset="-78"/>
              </a:rPr>
              <a:t>Implementation Mechanisms</a:t>
            </a:r>
            <a:br>
              <a:rPr lang="ar-EG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A8EAD-90C2-1A0A-324F-EE42BF2ED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4944" y="1694330"/>
            <a:ext cx="4779389" cy="4923286"/>
          </a:xfrm>
        </p:spPr>
        <p:txBody>
          <a:bodyPr>
            <a:normAutofit/>
          </a:bodyPr>
          <a:lstStyle/>
          <a:p>
            <a:pPr algn="r" rtl="1">
              <a:lnSpc>
                <a:spcPct val="84000"/>
              </a:lnSpc>
              <a:buFont typeface="Arial" panose="020B0604020202020204" pitchFamily="34" charset="0"/>
              <a:buChar char="•"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تشكيل لجان متخصصة لكل محور</a:t>
            </a:r>
          </a:p>
          <a:p>
            <a:pPr algn="r" rtl="1">
              <a:lnSpc>
                <a:spcPct val="84000"/>
              </a:lnSpc>
              <a:buFont typeface="Arial" panose="020B0604020202020204" pitchFamily="34" charset="0"/>
              <a:buChar char="•"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شراكات مع المجتمع المدني والقطاع الخاص</a:t>
            </a:r>
          </a:p>
          <a:p>
            <a:pPr algn="r" rtl="1">
              <a:lnSpc>
                <a:spcPct val="84000"/>
              </a:lnSpc>
              <a:buFont typeface="Arial" panose="020B0604020202020204" pitchFamily="34" charset="0"/>
              <a:buChar char="•"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تقارير ربع سنوية للمتابعة</a:t>
            </a:r>
          </a:p>
          <a:p>
            <a:pPr algn="r" rtl="1">
              <a:lnSpc>
                <a:spcPct val="84000"/>
              </a:lnSpc>
              <a:buFont typeface="Arial" panose="020B0604020202020204" pitchFamily="34" charset="0"/>
              <a:buChar char="•"/>
            </a:pPr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قياس مؤشرات الأداء بشفافية</a:t>
            </a:r>
          </a:p>
          <a:p>
            <a:pPr marL="0" indent="0" algn="r" rtl="1">
              <a:buNone/>
            </a:pPr>
            <a:endParaRPr lang="ar-EG" sz="3200" dirty="0"/>
          </a:p>
          <a:p>
            <a:pPr marL="0" indent="0" algn="r" rtl="1">
              <a:buNone/>
            </a:pP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7C93015-4468-687B-89D2-A0E40ED011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2123368"/>
              </p:ext>
            </p:extLst>
          </p:nvPr>
        </p:nvGraphicFramePr>
        <p:xfrm>
          <a:off x="4876801" y="4818122"/>
          <a:ext cx="5143322" cy="173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2D53DB7-4974-31BB-B124-35325CA4F43B}"/>
              </a:ext>
            </a:extLst>
          </p:cNvPr>
          <p:cNvSpPr txBox="1"/>
          <p:nvPr/>
        </p:nvSpPr>
        <p:spPr>
          <a:xfrm>
            <a:off x="1147482" y="2130458"/>
            <a:ext cx="430197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Forming specialized committees for each strategic axis</a:t>
            </a:r>
          </a:p>
          <a:p>
            <a:pPr marL="285750" marR="0" lvl="0" indent="-28575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Establishing partnerships with civil society and the private sector</a:t>
            </a:r>
          </a:p>
          <a:p>
            <a:pPr marL="285750" marR="0" lvl="0" indent="-28575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Issuing quarterly follow-up reports</a:t>
            </a:r>
          </a:p>
          <a:p>
            <a:pPr marL="285750" marR="0" lvl="0" indent="-28575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dirty="0">
                <a:solidFill>
                  <a:prstClr val="black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Measuring performance indicators transparently</a:t>
            </a:r>
          </a:p>
        </p:txBody>
      </p:sp>
    </p:spTree>
    <p:extLst>
      <p:ext uri="{BB962C8B-B14F-4D97-AF65-F5344CB8AC3E}">
        <p14:creationId xmlns:p14="http://schemas.microsoft.com/office/powerpoint/2010/main" val="49347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F2C16-D5A5-166A-BF22-B5200C88A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35670"/>
            <a:ext cx="10018713" cy="6287677"/>
          </a:xfrm>
        </p:spPr>
        <p:txBody>
          <a:bodyPr/>
          <a:lstStyle/>
          <a:p>
            <a:pPr algn="r" rtl="1"/>
            <a:r>
              <a:rPr lang="ar-EG" sz="40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معًا نبني رؤية مستقبلية تليق بمدينة دمياط الجديدة .</a:t>
            </a:r>
          </a:p>
          <a:p>
            <a:pPr algn="l"/>
            <a:r>
              <a:rPr lang="en-US" sz="3200" b="1" dirty="0">
                <a:latin typeface="Arabic Typesetting" panose="03020402040406030203" pitchFamily="66" charset="-78"/>
                <a:ea typeface="+mn-ea"/>
                <a:cs typeface="Arabic Typesetting" panose="03020402040406030203" pitchFamily="66" charset="-78"/>
              </a:rPr>
              <a:t>Together, we are building a future vision befitting New Damietta City</a:t>
            </a:r>
            <a:endParaRPr lang="ar-EG" sz="3200" b="1" dirty="0">
              <a:latin typeface="Arabic Typesetting" panose="03020402040406030203" pitchFamily="66" charset="-78"/>
              <a:ea typeface="+mn-ea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ar-EG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37293-561D-21C5-D559-9928374F4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872" y="2444097"/>
            <a:ext cx="4951714" cy="704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E3D5248-3F96-F07A-D603-313B79D2D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3641" y="546755"/>
            <a:ext cx="9681327" cy="5505253"/>
          </a:xfrm>
        </p:spPr>
      </p:pic>
    </p:spTree>
    <p:extLst>
      <p:ext uri="{BB962C8B-B14F-4D97-AF65-F5344CB8AC3E}">
        <p14:creationId xmlns:p14="http://schemas.microsoft.com/office/powerpoint/2010/main" val="248633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</TotalTime>
  <Words>1429</Words>
  <Application>Microsoft Office PowerPoint</Application>
  <PresentationFormat>Widescreen</PresentationFormat>
  <Paragraphs>249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Andalus</vt:lpstr>
      <vt:lpstr>Aptos Narrow</vt:lpstr>
      <vt:lpstr>Arabic Typesetting</vt:lpstr>
      <vt:lpstr>Arial</vt:lpstr>
      <vt:lpstr>Calibri</vt:lpstr>
      <vt:lpstr>Corbel</vt:lpstr>
      <vt:lpstr>Franklin Gothic Book</vt:lpstr>
      <vt:lpstr>Sitka Subheading</vt:lpstr>
      <vt:lpstr>Stencil</vt:lpstr>
      <vt:lpstr>Wingdings</vt:lpstr>
      <vt:lpstr>Parallax</vt:lpstr>
      <vt:lpstr>التصور الإستراتيجي لمجلس الأمناء  مدينة دمياط الجديدة</vt:lpstr>
      <vt:lpstr>PowerPoint Presentation</vt:lpstr>
      <vt:lpstr>PowerPoint Presentation</vt:lpstr>
      <vt:lpstr>الأهداف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ثانيا : أهداف السياسة ز 1- دعم جهود تنمية المدينة في تحسين مستوي الخدمات  2- تعزيز الهوية الحضارية لمدينة دمياط الجديدة  3- رصد احتياجات المواطنين و رفعها للجهات المختصة 4- دعم المبادرات التعليمية و الصحية و الاجتماعية و الرياضية ( ماراثون جري- مسابقات حفظ قرآن – حملات توعية) 5- تحقيق التنمية الممستدامة داخل مدينتنا حتي تصبح مدينة خضراء و ذكية   </vt:lpstr>
      <vt:lpstr>   </vt:lpstr>
      <vt:lpstr>PowerPoint Presentation</vt:lpstr>
      <vt:lpstr>PowerPoint Presentation</vt:lpstr>
      <vt:lpstr>الجدول الزمني</vt:lpstr>
      <vt:lpstr>PowerPoint Presentation</vt:lpstr>
      <vt:lpstr>PowerPoint Presentation</vt:lpstr>
      <vt:lpstr>آليات التنفيذ Implementation Mechanisms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merna mandor</dc:creator>
  <cp:lastModifiedBy>Lenovo</cp:lastModifiedBy>
  <cp:revision>21</cp:revision>
  <cp:lastPrinted>2026-04-16T12:43:02Z</cp:lastPrinted>
  <dcterms:created xsi:type="dcterms:W3CDTF">2026-02-27T20:48:54Z</dcterms:created>
  <dcterms:modified xsi:type="dcterms:W3CDTF">2026-04-18T06:59:38Z</dcterms:modified>
</cp:coreProperties>
</file>